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10" r:id="rId5"/>
    <p:sldMasterId id="2147483718" r:id="rId6"/>
    <p:sldMasterId id="2147483723" r:id="rId7"/>
    <p:sldMasterId id="2147483746" r:id="rId8"/>
  </p:sldMasterIdLst>
  <p:notesMasterIdLst>
    <p:notesMasterId r:id="rId21"/>
  </p:notesMasterIdLst>
  <p:handoutMasterIdLst>
    <p:handoutMasterId r:id="rId22"/>
  </p:handoutMasterIdLst>
  <p:sldIdLst>
    <p:sldId id="263" r:id="rId9"/>
    <p:sldId id="264" r:id="rId10"/>
    <p:sldId id="265" r:id="rId11"/>
    <p:sldId id="266" r:id="rId12"/>
    <p:sldId id="267" r:id="rId13"/>
    <p:sldId id="268" r:id="rId14"/>
    <p:sldId id="274" r:id="rId15"/>
    <p:sldId id="269" r:id="rId16"/>
    <p:sldId id="273" r:id="rId17"/>
    <p:sldId id="270" r:id="rId18"/>
    <p:sldId id="271" r:id="rId19"/>
    <p:sldId id="27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1" clrIdx="0">
    <p:extLst>
      <p:ext uri="{19B8F6BF-5375-455C-9EA6-DF929625EA0E}">
        <p15:presenceInfo xmlns:p15="http://schemas.microsoft.com/office/powerpoint/2012/main" userId="S-1-5-21-1531082355-734649621-3782574898-22936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45" d="100"/>
          <a:sy n="45" d="100"/>
        </p:scale>
        <p:origin x="542" y="43"/>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6T16:48:41.289" idx="1">
    <p:pos x="10" y="10"/>
    <p:text>after components ; is something missing like data binding etc etc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3/16/2018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100538"/>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&lt;Course Name&gt;		</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571625" y="428625"/>
            <a:ext cx="4572000" cy="3429000"/>
          </a:xfrm>
        </p:spPr>
      </p:sp>
    </p:spTree>
    <p:extLst>
      <p:ext uri="{BB962C8B-B14F-4D97-AF65-F5344CB8AC3E}">
        <p14:creationId xmlns:p14="http://schemas.microsoft.com/office/powerpoint/2010/main" val="298305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0919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761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9663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4939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19219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5700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42474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67899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8760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214656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0260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8.png"/><Relationship Id="rId14" Type="http://schemas.openxmlformats.org/officeDocument/2006/relationships/hyperlink" Target="http://www.capgemini.com/"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41.png"/><Relationship Id="rId1" Type="http://schemas.openxmlformats.org/officeDocument/2006/relationships/slideMaster" Target="../slideMasters/slideMaster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7.svg"/><Relationship Id="rId4"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76861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772173965"/>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172866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88768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65836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382913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068763381"/>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4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86969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79903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92290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210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36011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6778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957089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65155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8594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836726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51765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51355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38243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77465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03867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218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3717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6121760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8865002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881556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411480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8592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337409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60446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286844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3/16/2018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4874378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62755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5429248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52047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4656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824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9730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556776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95021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723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745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02577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985954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8548470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728306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6177177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3484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51703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527124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2721100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0186324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06330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12"/>
          <p:cNvPicPr>
            <a:picLocks noChangeAspect="1" noChangeArrowheads="1"/>
          </p:cNvPicPr>
          <p:nvPr userDrawn="1"/>
        </p:nvPicPr>
        <p:blipFill>
          <a:blip r:embed="rId3"/>
          <a:srcRect/>
          <a:stretch>
            <a:fillRect/>
          </a:stretch>
        </p:blipFill>
        <p:spPr bwMode="auto">
          <a:xfrm>
            <a:off x="7315200" y="1828801"/>
            <a:ext cx="1691640" cy="1288869"/>
          </a:xfrm>
          <a:prstGeom prst="rect">
            <a:avLst/>
          </a:prstGeom>
          <a:noFill/>
          <a:ln w="9525">
            <a:noFill/>
            <a:miter lim="800000"/>
            <a:headEnd/>
            <a:tailEnd/>
          </a:ln>
          <a:effectLst/>
        </p:spPr>
      </p:pic>
    </p:spTree>
    <p:extLst>
      <p:ext uri="{BB962C8B-B14F-4D97-AF65-F5344CB8AC3E}">
        <p14:creationId xmlns:p14="http://schemas.microsoft.com/office/powerpoint/2010/main" val="150072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7" name="Picture 10"/>
          <p:cNvPicPr>
            <a:picLocks noChangeAspect="1" noChangeArrowheads="1"/>
          </p:cNvPicPr>
          <p:nvPr userDrawn="1"/>
        </p:nvPicPr>
        <p:blipFill>
          <a:blip r:embed="rId3"/>
          <a:srcRect/>
          <a:stretch>
            <a:fillRect/>
          </a:stretch>
        </p:blipFill>
        <p:spPr bwMode="auto">
          <a:xfrm>
            <a:off x="7315202" y="1828800"/>
            <a:ext cx="1653701" cy="1554480"/>
          </a:xfrm>
          <a:prstGeom prst="rect">
            <a:avLst/>
          </a:prstGeom>
          <a:noFill/>
          <a:ln w="9525">
            <a:noFill/>
            <a:miter lim="800000"/>
            <a:headEnd/>
            <a:tailEnd/>
          </a:ln>
          <a:effectLst/>
        </p:spPr>
      </p:pic>
    </p:spTree>
    <p:extLst>
      <p:ext uri="{BB962C8B-B14F-4D97-AF65-F5344CB8AC3E}">
        <p14:creationId xmlns:p14="http://schemas.microsoft.com/office/powerpoint/2010/main" val="3432416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8"/>
          <p:cNvPicPr>
            <a:picLocks noChangeAspect="1" noChangeArrowheads="1"/>
          </p:cNvPicPr>
          <p:nvPr userDrawn="1"/>
        </p:nvPicPr>
        <p:blipFill>
          <a:blip r:embed="rId3"/>
          <a:srcRect/>
          <a:stretch>
            <a:fillRect/>
          </a:stretch>
        </p:blipFill>
        <p:spPr bwMode="auto">
          <a:xfrm>
            <a:off x="7315200" y="1828800"/>
            <a:ext cx="1691640" cy="1195089"/>
          </a:xfrm>
          <a:prstGeom prst="rect">
            <a:avLst/>
          </a:prstGeom>
          <a:noFill/>
          <a:ln w="9525">
            <a:noFill/>
            <a:miter lim="800000"/>
            <a:headEnd/>
            <a:tailEnd/>
          </a:ln>
          <a:effectLst/>
        </p:spPr>
      </p:pic>
    </p:spTree>
    <p:extLst>
      <p:ext uri="{BB962C8B-B14F-4D97-AF65-F5344CB8AC3E}">
        <p14:creationId xmlns:p14="http://schemas.microsoft.com/office/powerpoint/2010/main" val="6087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1.sv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10.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4.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image" Target="../media/image10.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1.sv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7723582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763" r:id="rId6"/>
    <p:sldLayoutId id="2147483764" r:id="rId7"/>
    <p:sldLayoutId id="2147483765" r:id="rId8"/>
    <p:sldLayoutId id="2147483766" r:id="rId9"/>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69735210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06011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9485690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27318428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ngularjs.org/api"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183991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4000" b="1" dirty="0">
                <a:solidFill>
                  <a:schemeClr val="bg1"/>
                </a:solidFill>
              </a:rPr>
              <a:t>Angular 2.0 for JEE</a:t>
            </a:r>
            <a:endParaRPr lang="en-US" sz="4000" dirty="0">
              <a:solidFill>
                <a:schemeClr val="bg1"/>
              </a:solidFill>
            </a:endParaRPr>
          </a:p>
          <a:p>
            <a:pPr eaLnBrk="1" hangingPunct="1"/>
            <a:endParaRPr lang="en-US"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p:txBody>
          <a:bodyPr/>
          <a:lstStyle/>
          <a:p>
            <a:r>
              <a:rPr lang="en-US" dirty="0"/>
              <a:t>https://docs.angularjs.org/guide</a:t>
            </a:r>
          </a:p>
          <a:p>
            <a:r>
              <a:rPr lang="en-US" dirty="0">
                <a:hlinkClick r:id="rId3"/>
              </a:rPr>
              <a:t>https://docs.angularjs.org/api</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r>
              <a:rPr lang="en-US" dirty="0">
                <a:solidFill>
                  <a:schemeClr val="tx1"/>
                </a:solidFill>
              </a:rPr>
              <a:t>Creating Web application using MEAN (MongoDB, </a:t>
            </a:r>
            <a:r>
              <a:rPr lang="en-US" dirty="0" err="1">
                <a:solidFill>
                  <a:schemeClr val="tx1"/>
                </a:solidFill>
              </a:rPr>
              <a:t>ExpressJS</a:t>
            </a:r>
            <a:r>
              <a:rPr lang="en-US" dirty="0">
                <a:solidFill>
                  <a:schemeClr val="tx1"/>
                </a:solidFill>
              </a:rPr>
              <a:t>, Angular, </a:t>
            </a:r>
            <a:r>
              <a:rPr lang="en-US" dirty="0" err="1">
                <a:solidFill>
                  <a:schemeClr val="tx1"/>
                </a:solidFill>
              </a:rPr>
              <a:t>NodeJS</a:t>
            </a:r>
            <a:r>
              <a:rPr lang="en-US" dirty="0">
                <a:solidFill>
                  <a:schemeClr val="tx1"/>
                </a:solidFill>
              </a:rPr>
              <a:t>) Stack</a:t>
            </a:r>
          </a:p>
          <a:p>
            <a:pPr marL="0" indent="0">
              <a:buNone/>
            </a:pPr>
            <a:r>
              <a:rPr lang="en-US"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Other Parallel Technology Areas</a:t>
            </a:r>
            <a:endParaRPr lang="en-US" sz="2400" dirty="0"/>
          </a:p>
        </p:txBody>
      </p:sp>
      <p:sp>
        <p:nvSpPr>
          <p:cNvPr id="2" name="Content Placeholder 1"/>
          <p:cNvSpPr>
            <a:spLocks noGrp="1"/>
          </p:cNvSpPr>
          <p:nvPr>
            <p:ph idx="1"/>
          </p:nvPr>
        </p:nvSpPr>
        <p:spPr/>
        <p:txBody>
          <a:bodyPr/>
          <a:lstStyle/>
          <a:p>
            <a:r>
              <a:rPr lang="en-US" dirty="0" err="1"/>
              <a:t>BackBone</a:t>
            </a:r>
            <a:r>
              <a:rPr lang="en-US" dirty="0"/>
              <a:t> </a:t>
            </a:r>
            <a:r>
              <a:rPr lang="en-US" dirty="0" err="1"/>
              <a:t>Js</a:t>
            </a:r>
            <a:endParaRPr lang="en-US" dirty="0"/>
          </a:p>
          <a:p>
            <a:r>
              <a:rPr lang="en-US" dirty="0"/>
              <a:t>Ember </a:t>
            </a:r>
            <a:r>
              <a:rPr lang="en-US" dirty="0" err="1"/>
              <a:t>Js</a:t>
            </a:r>
            <a:endParaRPr lang="en-US" dirty="0"/>
          </a:p>
          <a:p>
            <a:r>
              <a:rPr lang="en-US" dirty="0"/>
              <a:t>Knockout </a:t>
            </a:r>
            <a:r>
              <a:rPr lang="en-US" dirty="0" err="1"/>
              <a:t>Js</a:t>
            </a:r>
            <a:endParaRPr lang="en-US" dirty="0"/>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Document History</a:t>
            </a:r>
            <a:endParaRPr lang="en-US" sz="2400" dirty="0"/>
          </a:p>
        </p:txBody>
      </p:sp>
      <p:graphicFrame>
        <p:nvGraphicFramePr>
          <p:cNvPr id="5" name="Group 53"/>
          <p:cNvGraphicFramePr>
            <a:graphicFrameLocks noGrp="1"/>
          </p:cNvGraphicFramePr>
          <p:nvPr>
            <p:ph idx="1"/>
            <p:extLst>
              <p:ext uri="{D42A27DB-BD31-4B8C-83A1-F6EECF244321}">
                <p14:modId xmlns:p14="http://schemas.microsoft.com/office/powerpoint/2010/main" val="292706333"/>
              </p:ext>
            </p:extLst>
          </p:nvPr>
        </p:nvGraphicFramePr>
        <p:xfrm>
          <a:off x="457200" y="1765176"/>
          <a:ext cx="8229600" cy="1507998"/>
        </p:xfrm>
        <a:graphic>
          <a:graphicData uri="http://schemas.openxmlformats.org/drawingml/2006/table">
            <a:tbl>
              <a:tblPr/>
              <a:tblGrid>
                <a:gridCol w="10287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Course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Software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Developer / SME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Change Record Remarks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16/02/2018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100" b="1" i="0" u="none" strike="noStrike" cap="none" normalizeH="0" baseline="0" dirty="0">
                          <a:ln>
                            <a:noFill/>
                          </a:ln>
                          <a:solidFill>
                            <a:schemeClr val="tx1"/>
                          </a:solidFill>
                          <a:effectLst/>
                          <a:latin typeface="+mj-lt"/>
                        </a:rPr>
                        <a:t>1.2</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Rahul Vikash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7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r>
              <a:rPr lang="en-US"/>
              <a:t>Capgemini Public</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Course Goals and Non Goals</a:t>
            </a:r>
            <a:endParaRPr lang="en-US" sz="2400" dirty="0"/>
          </a:p>
        </p:txBody>
      </p:sp>
      <p:sp>
        <p:nvSpPr>
          <p:cNvPr id="3" name="Content Placeholder 2"/>
          <p:cNvSpPr>
            <a:spLocks noGrp="1"/>
          </p:cNvSpPr>
          <p:nvPr>
            <p:ph idx="1"/>
          </p:nvPr>
        </p:nvSpPr>
        <p:spPr/>
        <p:txBody>
          <a:bodyPr/>
          <a:lstStyle/>
          <a:p>
            <a:r>
              <a:rPr lang="en-US" dirty="0">
                <a:solidFill>
                  <a:schemeClr val="tx1"/>
                </a:solidFill>
              </a:rPr>
              <a:t>Course Goals</a:t>
            </a:r>
          </a:p>
          <a:p>
            <a:pPr lvl="1"/>
            <a:r>
              <a:rPr lang="en-US" dirty="0">
                <a:solidFill>
                  <a:schemeClr val="tx1"/>
                </a:solidFill>
              </a:rPr>
              <a:t>Learning the fundamentals of </a:t>
            </a:r>
            <a:r>
              <a:rPr lang="en-US" dirty="0" err="1">
                <a:solidFill>
                  <a:schemeClr val="tx1"/>
                </a:solidFill>
              </a:rPr>
              <a:t>AngularJS</a:t>
            </a:r>
            <a:r>
              <a:rPr lang="en-US" dirty="0">
                <a:solidFill>
                  <a:schemeClr val="tx1"/>
                </a:solidFill>
              </a:rPr>
              <a:t>.</a:t>
            </a:r>
          </a:p>
          <a:p>
            <a:pPr>
              <a:buFont typeface="Wingdings" pitchFamily="2" charset="2"/>
              <a:buChar char="Ø"/>
            </a:pPr>
            <a:endParaRPr lang="en-US" dirty="0">
              <a:solidFill>
                <a:schemeClr val="tx1"/>
              </a:solidFill>
            </a:endParaRPr>
          </a:p>
          <a:p>
            <a:r>
              <a:rPr lang="en-US" dirty="0">
                <a:solidFill>
                  <a:schemeClr val="tx1"/>
                </a:solidFill>
              </a:rPr>
              <a:t>Course Non Goals </a:t>
            </a:r>
          </a:p>
          <a:p>
            <a:pPr lvl="1">
              <a:lnSpc>
                <a:spcPct val="150000"/>
              </a:lnSpc>
            </a:pPr>
            <a:r>
              <a:rPr lang="en-US" dirty="0">
                <a:solidFill>
                  <a:schemeClr val="tx1"/>
                </a:solidFill>
              </a:rPr>
              <a:t>Comparison with other MV* frameworks like Backbone.JS, Knockout, </a:t>
            </a:r>
            <a:r>
              <a:rPr lang="en-US" dirty="0" err="1">
                <a:solidFill>
                  <a:schemeClr val="tx1"/>
                </a:solidFill>
              </a:rPr>
              <a:t>EmberJS</a:t>
            </a:r>
            <a:r>
              <a:rPr lang="en-US" dirty="0">
                <a:solidFill>
                  <a:schemeClr val="tx1"/>
                </a:solidFill>
              </a:rPr>
              <a:t>, Meteor, </a:t>
            </a:r>
            <a:r>
              <a:rPr lang="en-US" dirty="0" err="1">
                <a:solidFill>
                  <a:schemeClr val="tx1"/>
                </a:solidFill>
              </a:rPr>
              <a:t>ExtJS</a:t>
            </a:r>
            <a:endParaRPr lang="en-US" dirty="0">
              <a:solidFill>
                <a:schemeClr val="tx1"/>
              </a:solidFill>
            </a:endParaRPr>
          </a:p>
          <a:p>
            <a:pPr lvl="1">
              <a:lnSpc>
                <a:spcPct val="150000"/>
              </a:lnSpc>
            </a:pPr>
            <a:r>
              <a:rPr lang="en-US" dirty="0">
                <a:solidFill>
                  <a:schemeClr val="tx1"/>
                </a:solidFill>
              </a:rPr>
              <a:t>Writing unit tests and Integrated end to end test for Angular components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Pre-requisites</a:t>
            </a:r>
            <a:endParaRPr lang="en-US" sz="2400" dirty="0"/>
          </a:p>
        </p:txBody>
      </p:sp>
      <p:sp>
        <p:nvSpPr>
          <p:cNvPr id="2" name="Content Placeholder 1"/>
          <p:cNvSpPr>
            <a:spLocks noGrp="1"/>
          </p:cNvSpPr>
          <p:nvPr>
            <p:ph idx="1"/>
          </p:nvPr>
        </p:nvSpPr>
        <p:spPr/>
        <p:txBody>
          <a:bodyPr/>
          <a:lstStyle/>
          <a:p>
            <a:r>
              <a:rPr lang="en-US" dirty="0">
                <a:solidFill>
                  <a:schemeClr val="tx1"/>
                </a:solidFill>
              </a:rPr>
              <a:t>HTML, JavaScript-OOPS &amp; jQuery Basics</a:t>
            </a:r>
          </a:p>
          <a:p>
            <a:endParaRPr lang="en-US" dirty="0"/>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Intended Audience</a:t>
            </a:r>
            <a:endParaRPr lang="en-US" sz="2400" dirty="0"/>
          </a:p>
        </p:txBody>
      </p:sp>
      <p:sp>
        <p:nvSpPr>
          <p:cNvPr id="2" name="Content Placeholder 1"/>
          <p:cNvSpPr>
            <a:spLocks noGrp="1"/>
          </p:cNvSpPr>
          <p:nvPr>
            <p:ph idx="1"/>
          </p:nvPr>
        </p:nvSpPr>
        <p:spPr/>
        <p:txBody>
          <a:bodyPr/>
          <a:lstStyle/>
          <a:p>
            <a:r>
              <a:rPr lang="en-US" dirty="0">
                <a:solidFill>
                  <a:schemeClr val="tx1"/>
                </a:solidFill>
              </a:rPr>
              <a:t>Web application developers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Day Wise Schedule</a:t>
            </a:r>
            <a:endParaRPr lang="en-US" sz="2400" dirty="0"/>
          </a:p>
        </p:txBody>
      </p:sp>
      <p:sp>
        <p:nvSpPr>
          <p:cNvPr id="2" name="Content Placeholder 1"/>
          <p:cNvSpPr>
            <a:spLocks noGrp="1"/>
          </p:cNvSpPr>
          <p:nvPr>
            <p:ph idx="1"/>
          </p:nvPr>
        </p:nvSpPr>
        <p:spPr/>
        <p:txBody>
          <a:bodyPr/>
          <a:lstStyle/>
          <a:p>
            <a:r>
              <a:rPr lang="en-US" dirty="0"/>
              <a:t>Day 1</a:t>
            </a:r>
          </a:p>
          <a:p>
            <a:pPr lvl="1"/>
            <a:r>
              <a:rPr lang="en-US" sz="2000" dirty="0"/>
              <a:t>Introduction to Typescript</a:t>
            </a:r>
          </a:p>
          <a:p>
            <a:pPr lvl="1"/>
            <a:r>
              <a:rPr lang="en-US" sz="2000" dirty="0"/>
              <a:t>Introduction to Angular 2</a:t>
            </a:r>
          </a:p>
          <a:p>
            <a:pPr lvl="1"/>
            <a:r>
              <a:rPr lang="en-US" sz="2000" dirty="0"/>
              <a:t>Components</a:t>
            </a:r>
          </a:p>
          <a:p>
            <a:pPr marL="174625" lvl="1" indent="0">
              <a:buNone/>
            </a:pPr>
            <a:endParaRPr lang="en-US" dirty="0"/>
          </a:p>
          <a:p>
            <a:pPr marL="0" indent="0">
              <a:buNone/>
            </a:pPr>
            <a:endParaRPr lang="en-US" dirty="0"/>
          </a:p>
          <a:p>
            <a:r>
              <a:rPr lang="en-US" dirty="0"/>
              <a:t>Day 2</a:t>
            </a:r>
          </a:p>
          <a:p>
            <a:pPr lvl="1"/>
            <a:r>
              <a:rPr lang="en-US" sz="2000" dirty="0"/>
              <a:t>Data Binding</a:t>
            </a:r>
          </a:p>
          <a:p>
            <a:pPr lvl="1"/>
            <a:r>
              <a:rPr lang="en-US" sz="2000" dirty="0"/>
              <a:t>Directives</a:t>
            </a:r>
          </a:p>
          <a:p>
            <a:pPr marL="174625" lvl="1" indent="0">
              <a:buNone/>
            </a:pPr>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Day Wise Schedule</a:t>
            </a:r>
            <a:endParaRPr lang="en-US" sz="2400" dirty="0"/>
          </a:p>
        </p:txBody>
      </p:sp>
      <p:sp>
        <p:nvSpPr>
          <p:cNvPr id="2" name="Content Placeholder 1"/>
          <p:cNvSpPr>
            <a:spLocks noGrp="1"/>
          </p:cNvSpPr>
          <p:nvPr>
            <p:ph idx="1"/>
          </p:nvPr>
        </p:nvSpPr>
        <p:spPr/>
        <p:txBody>
          <a:bodyPr/>
          <a:lstStyle/>
          <a:p>
            <a:r>
              <a:rPr lang="en-US" dirty="0"/>
              <a:t>Day 3</a:t>
            </a:r>
          </a:p>
          <a:p>
            <a:pPr lvl="1"/>
            <a:r>
              <a:rPr lang="en-US" sz="2000" dirty="0"/>
              <a:t>Working with Forms</a:t>
            </a:r>
          </a:p>
          <a:p>
            <a:pPr lvl="1"/>
            <a:r>
              <a:rPr lang="en-US" sz="2000" dirty="0"/>
              <a:t>Service and Dependency Injection</a:t>
            </a:r>
          </a:p>
          <a:p>
            <a:pPr lvl="1"/>
            <a:r>
              <a:rPr lang="en-US" sz="2000" dirty="0"/>
              <a:t>HTTP Client</a:t>
            </a:r>
          </a:p>
          <a:p>
            <a:pPr marL="174625" lvl="1" indent="0">
              <a:buNone/>
            </a:pPr>
            <a:endParaRPr lang="en-US" dirty="0"/>
          </a:p>
          <a:p>
            <a:pPr marL="0" indent="0">
              <a:buNone/>
            </a:pPr>
            <a:endParaRPr lang="en-US" dirty="0"/>
          </a:p>
          <a:p>
            <a:r>
              <a:rPr lang="en-US" dirty="0"/>
              <a:t>Day 4</a:t>
            </a:r>
          </a:p>
          <a:p>
            <a:pPr lvl="1"/>
            <a:r>
              <a:rPr lang="en-US" sz="2000" dirty="0"/>
              <a:t>Pipe</a:t>
            </a:r>
          </a:p>
          <a:p>
            <a:pPr lvl="1"/>
            <a:r>
              <a:rPr lang="en-US" sz="2000" dirty="0"/>
              <a:t>Routing</a:t>
            </a:r>
          </a:p>
          <a:p>
            <a:pPr lvl="1"/>
            <a:r>
              <a:rPr lang="en-US" dirty="0"/>
              <a:t>Creating Angular2 &amp; Spring Restful Application</a:t>
            </a:r>
          </a:p>
          <a:p>
            <a:pPr marL="174625" lvl="1" indent="0">
              <a:buNone/>
            </a:pPr>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a:t>Capgemini Public</a:t>
            </a:r>
          </a:p>
        </p:txBody>
      </p:sp>
    </p:spTree>
    <p:extLst>
      <p:ext uri="{BB962C8B-B14F-4D97-AF65-F5344CB8AC3E}">
        <p14:creationId xmlns:p14="http://schemas.microsoft.com/office/powerpoint/2010/main" val="911162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Table of Contents</a:t>
            </a:r>
            <a:endParaRPr lang="en-US" sz="2400" dirty="0"/>
          </a:p>
        </p:txBody>
      </p:sp>
      <p:sp>
        <p:nvSpPr>
          <p:cNvPr id="2" name="Content Placeholder 1"/>
          <p:cNvSpPr>
            <a:spLocks noGrp="1"/>
          </p:cNvSpPr>
          <p:nvPr>
            <p:ph idx="1"/>
          </p:nvPr>
        </p:nvSpPr>
        <p:spPr>
          <a:xfrm>
            <a:off x="298516" y="1268760"/>
            <a:ext cx="8712115" cy="4869757"/>
          </a:xfrm>
        </p:spPr>
        <p:txBody>
          <a:bodyPr/>
          <a:lstStyle/>
          <a:p>
            <a:pPr lvl="0"/>
            <a:r>
              <a:rPr lang="en-US" dirty="0"/>
              <a:t>Introduction to Typescript</a:t>
            </a:r>
          </a:p>
          <a:p>
            <a:pPr lvl="1"/>
            <a:r>
              <a:rPr lang="en-US" dirty="0"/>
              <a:t>Introduction to Typescript</a:t>
            </a:r>
          </a:p>
          <a:p>
            <a:pPr lvl="1"/>
            <a:r>
              <a:rPr lang="en-US" dirty="0"/>
              <a:t>JavaScript &amp; Typescript </a:t>
            </a:r>
          </a:p>
          <a:p>
            <a:pPr lvl="1"/>
            <a:r>
              <a:rPr lang="en-US" dirty="0"/>
              <a:t>The type system-Variable, Array</a:t>
            </a:r>
          </a:p>
          <a:p>
            <a:pPr lvl="1"/>
            <a:r>
              <a:rPr lang="en-US" dirty="0"/>
              <a:t>Defining class and interface</a:t>
            </a:r>
          </a:p>
          <a:p>
            <a:pPr lvl="1" fontAlgn="base"/>
            <a:r>
              <a:rPr lang="en-US" dirty="0"/>
              <a:t>Arrow Functions</a:t>
            </a:r>
          </a:p>
          <a:p>
            <a:pPr lvl="1" fontAlgn="base"/>
            <a:r>
              <a:rPr lang="en-US" dirty="0"/>
              <a:t>Template Strings</a:t>
            </a:r>
          </a:p>
          <a:p>
            <a:pPr lvl="1"/>
            <a:r>
              <a:rPr lang="en-US" dirty="0"/>
              <a:t>Defining a module</a:t>
            </a:r>
          </a:p>
          <a:p>
            <a:pPr lvl="1"/>
            <a:r>
              <a:rPr lang="en-US" dirty="0"/>
              <a:t>Importing a module</a:t>
            </a:r>
          </a:p>
          <a:p>
            <a:pPr lvl="1"/>
            <a:r>
              <a:rPr lang="en-US" dirty="0"/>
              <a:t>Generics</a:t>
            </a:r>
          </a:p>
          <a:p>
            <a:pPr marL="0" indent="0">
              <a:buNone/>
            </a:pPr>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Table of Contents</a:t>
            </a:r>
            <a:endParaRPr lang="en-US" sz="2400" dirty="0"/>
          </a:p>
        </p:txBody>
      </p:sp>
      <p:sp>
        <p:nvSpPr>
          <p:cNvPr id="2" name="Content Placeholder 1"/>
          <p:cNvSpPr>
            <a:spLocks noGrp="1"/>
          </p:cNvSpPr>
          <p:nvPr>
            <p:ph idx="1"/>
          </p:nvPr>
        </p:nvSpPr>
        <p:spPr>
          <a:xfrm>
            <a:off x="298516" y="1268760"/>
            <a:ext cx="8712115" cy="4869757"/>
          </a:xfrm>
        </p:spPr>
        <p:txBody>
          <a:bodyPr/>
          <a:lstStyle/>
          <a:p>
            <a:pPr lvl="0"/>
            <a:r>
              <a:rPr lang="en-US" dirty="0"/>
              <a:t>Introduction to Angular 2</a:t>
            </a:r>
          </a:p>
          <a:p>
            <a:pPr lvl="1"/>
            <a:r>
              <a:rPr lang="en-US" dirty="0"/>
              <a:t>What is Angular 2?</a:t>
            </a:r>
          </a:p>
          <a:p>
            <a:pPr lvl="1"/>
            <a:r>
              <a:rPr lang="en-US" dirty="0"/>
              <a:t>Why Angular 2?</a:t>
            </a:r>
          </a:p>
          <a:p>
            <a:pPr lvl="1"/>
            <a:r>
              <a:rPr lang="en-US" dirty="0"/>
              <a:t>What is </a:t>
            </a:r>
            <a:r>
              <a:rPr lang="en-US" dirty="0" err="1"/>
              <a:t>nodeJS</a:t>
            </a:r>
            <a:r>
              <a:rPr lang="en-US" dirty="0"/>
              <a:t>?</a:t>
            </a:r>
          </a:p>
          <a:p>
            <a:pPr lvl="1"/>
            <a:r>
              <a:rPr lang="en-US" dirty="0"/>
              <a:t>Scope and Goal of Angular 2</a:t>
            </a:r>
          </a:p>
          <a:p>
            <a:pPr lvl="1"/>
            <a:r>
              <a:rPr lang="en-US" dirty="0"/>
              <a:t>Installing and using Angular 2</a:t>
            </a:r>
          </a:p>
          <a:p>
            <a:pPr lvl="1"/>
            <a:r>
              <a:rPr lang="en-US" dirty="0"/>
              <a:t>Building Blocks of an Angular 2  Application</a:t>
            </a:r>
          </a:p>
          <a:p>
            <a:pPr lvl="1" fontAlgn="base"/>
            <a:r>
              <a:rPr lang="en-US" dirty="0"/>
              <a:t>A Basic Angular 2 Application</a:t>
            </a:r>
          </a:p>
          <a:p>
            <a:pPr lvl="1" fontAlgn="base"/>
            <a:r>
              <a:rPr lang="en-US" dirty="0"/>
              <a:t>Working with Angular 2 with Eclipse </a:t>
            </a:r>
          </a:p>
          <a:p>
            <a:pPr lvl="0"/>
            <a:r>
              <a:rPr lang="en-US" dirty="0"/>
              <a:t>Components</a:t>
            </a:r>
          </a:p>
          <a:p>
            <a:pPr lvl="1"/>
            <a:r>
              <a:rPr lang="en-US" dirty="0"/>
              <a:t>What is a component?</a:t>
            </a:r>
          </a:p>
          <a:p>
            <a:pPr lvl="1"/>
            <a:r>
              <a:rPr lang="en-US" dirty="0"/>
              <a:t>Developing a simple component.</a:t>
            </a:r>
          </a:p>
          <a:p>
            <a:pPr lvl="1"/>
            <a:r>
              <a:rPr lang="en-US" dirty="0"/>
              <a:t>Templates for a component.</a:t>
            </a:r>
          </a:p>
          <a:p>
            <a:pPr lvl="1"/>
            <a:r>
              <a:rPr lang="en-US" dirty="0"/>
              <a:t>Component lifecycle</a:t>
            </a:r>
          </a:p>
          <a:p>
            <a:pPr marL="174625" lvl="1" indent="0">
              <a:buNone/>
            </a:pPr>
            <a:endParaRPr lang="en-US" dirty="0"/>
          </a:p>
          <a:p>
            <a:pPr lvl="1"/>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a:t>Capgemini Public</a:t>
            </a:r>
          </a:p>
        </p:txBody>
      </p:sp>
    </p:spTree>
    <p:extLst>
      <p:ext uri="{BB962C8B-B14F-4D97-AF65-F5344CB8AC3E}">
        <p14:creationId xmlns:p14="http://schemas.microsoft.com/office/powerpoint/2010/main" val="3801247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Name xmlns="952a6df7-b138-4f89-9bc4-e7a874ea3254">Templates_2016</FolderName>
    <Material_x0020_Type xmlns="a85eb2a3-840f-4054-86f6-d41d0c1cba4b">Template</Material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64F2559C04AE4488E94205E47398A2E" ma:contentTypeVersion="1" ma:contentTypeDescription="Create a new document." ma:contentTypeScope="" ma:versionID="bb2d9302acd88bfb40288f9de05848d0">
  <xsd:schema xmlns:xsd="http://www.w3.org/2001/XMLSchema" xmlns:xs="http://www.w3.org/2001/XMLSchema" xmlns:p="http://schemas.microsoft.com/office/2006/metadata/properties" xmlns:ns2="a85eb2a3-840f-4054-86f6-d41d0c1cba4b" xmlns:ns3="952a6df7-b138-4f89-9bc4-e7a874ea3254" targetNamespace="http://schemas.microsoft.com/office/2006/metadata/properties" ma:root="true" ma:fieldsID="2d7d6362be7cac7839ee051b71b7ca70" ns2:_="" ns3:_="">
    <xsd:import namespace="a85eb2a3-840f-4054-86f6-d41d0c1cba4b"/>
    <xsd:import namespace="952a6df7-b138-4f89-9bc4-e7a874ea3254"/>
    <xsd:element name="properties">
      <xsd:complexType>
        <xsd:sequence>
          <xsd:element name="documentManagement">
            <xsd:complexType>
              <xsd:all>
                <xsd:element ref="ns2:Material_x0020_Type"/>
                <xsd:element ref="ns3:Folder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5eb2a3-840f-4054-86f6-d41d0c1cba4b" elementFormDefault="qualified">
    <xsd:import namespace="http://schemas.microsoft.com/office/2006/documentManagement/types"/>
    <xsd:import namespace="http://schemas.microsoft.com/office/infopath/2007/PartnerControls"/>
    <xsd:element name="Material_x0020_Type" ma:index="8" ma:displayName="Material Type" ma:default="Template" ma:format="Dropdown" ma:internalName="Material_x0020_Type">
      <xsd:simpleType>
        <xsd:restriction base="dms:Choice">
          <xsd:enumeration value="Procedure"/>
          <xsd:enumeration value="Guideline"/>
          <xsd:enumeration value="Form"/>
          <xsd:enumeration value="Format"/>
          <xsd:enumeration value="General"/>
          <xsd:enumeration value="Template"/>
        </xsd:restriction>
      </xsd:simple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9" nillable="true" ma:displayName="FolderName" ma:internalName="Folder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3433B7-998A-4D4C-91CD-BC966B06FCAD}">
  <ds:schemaRefs>
    <ds:schemaRef ds:uri="http://schemas.microsoft.com/office/2006/documentManagement/types"/>
    <ds:schemaRef ds:uri="http://schemas.openxmlformats.org/package/2006/metadata/core-properties"/>
    <ds:schemaRef ds:uri="a85eb2a3-840f-4054-86f6-d41d0c1cba4b"/>
    <ds:schemaRef ds:uri="http://purl.org/dc/terms/"/>
    <ds:schemaRef ds:uri="http://schemas.microsoft.com/office/2006/metadata/properties"/>
    <ds:schemaRef ds:uri="http://purl.org/dc/dcmitype/"/>
    <ds:schemaRef ds:uri="http://www.w3.org/XML/1998/namespace"/>
    <ds:schemaRef ds:uri="952a6df7-b138-4f89-9bc4-e7a874ea3254"/>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1D388FF6-FC9B-4F3A-8C9E-F50B5860EC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5eb2a3-840f-4054-86f6-d41d0c1cba4b"/>
    <ds:schemaRef ds:uri="952a6df7-b138-4f89-9bc4-e7a874ea32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D7665F-8C87-49F1-94B0-6D13FB5E1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2372</TotalTime>
  <Words>324</Words>
  <Application>Microsoft Office PowerPoint</Application>
  <PresentationFormat>On-screen Show (4:3)</PresentationFormat>
  <Paragraphs>122</Paragraphs>
  <Slides>12</Slides>
  <Notes>12</Notes>
  <HiddenSlides>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12</vt:i4>
      </vt:variant>
    </vt:vector>
  </HeadingPairs>
  <TitlesOfParts>
    <vt:vector size="23" baseType="lpstr">
      <vt:lpstr>Arial</vt:lpstr>
      <vt:lpstr>Calibri</vt:lpstr>
      <vt:lpstr>Candara</vt:lpstr>
      <vt:lpstr>Georgia</vt:lpstr>
      <vt:lpstr>Verdana</vt:lpstr>
      <vt:lpstr>Wingdings</vt:lpstr>
      <vt:lpstr>2_Office Theme</vt:lpstr>
      <vt:lpstr>Capgemini 2017_Cover slides</vt:lpstr>
      <vt:lpstr>Section slides</vt:lpstr>
      <vt:lpstr>Content Layouts</vt:lpstr>
      <vt:lpstr>Content and Image Layouts</vt:lpstr>
      <vt:lpstr>PowerPoint Presentation</vt:lpstr>
      <vt:lpstr>Document History</vt:lpstr>
      <vt:lpstr>Course Goals and Non Goals</vt:lpstr>
      <vt:lpstr>Pre-requisites</vt:lpstr>
      <vt:lpstr>Intended Audience</vt:lpstr>
      <vt:lpstr>Day Wise Schedule</vt:lpstr>
      <vt:lpstr>Day Wise Schedule</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Arora, Kavita</cp:lastModifiedBy>
  <cp:revision>112</cp:revision>
  <dcterms:created xsi:type="dcterms:W3CDTF">2014-04-28T11:21:39Z</dcterms:created>
  <dcterms:modified xsi:type="dcterms:W3CDTF">2018-03-16T11:20:14Z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0x010100A64F2559C04AE4488E94205E47398A2E</vt:lpwstr>
  </property>
</Properties>
</file>